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</p:sldIdLst>
  <p:sldSz cx="12192000" cy="6858000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71" d="100"/>
          <a:sy n="71" d="100"/>
        </p:scale>
        <p:origin x="6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CFBFB-D09B-402C-AEC4-7D57F6805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BB1CE5-F1FE-4004-8631-86E12E88D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4F1B0-8329-4117-AF23-7276D90F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18BCA1-F879-451A-B276-260F2FCDA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FEFA53-500E-4E99-996B-B138956E8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662136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B91870-F51E-4228-B756-42E6C8503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858334-ADD8-4A56-A784-677C31126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FCEB3A-5814-4E01-B64F-830A08DC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B3E1BC-8E0C-4490-AD64-7731C4EA5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852EE-CEEB-4682-AD3C-1CC455493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83800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B333DE-47E4-4DC9-9AD1-9E8CA90ACA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3DA591-4687-4623-BAD8-2312B0C02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805448-2F99-4E0C-B272-67104B93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A05C4A-4AB2-451B-AAA8-8A934E825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EF4E0D-0900-4EE5-8574-7ABDB2E3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623578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095C9-F67D-4687-BE8F-C5897E1FA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A255F9-9402-4AAB-BFAB-F13AA4F5B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1F921C-8CB4-4677-B3EB-16CC5F44D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E1023E-332C-4CB0-85D7-567E98A2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1666E4-B234-4C01-861F-C29804AF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299186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2A3E9-56C3-4F34-9FD8-5F3421C7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0BC3F5-770E-4DDA-A5B5-5105F63AB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99B2BC0-31E5-4123-8A77-D37FB2093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AB5FF27-0A22-4CF1-AEF3-64F58220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66F0AB-AC49-4CD4-9358-8E03BD2EF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458092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14ED02-E45F-4CF4-8F03-2C3A45B88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433264-7780-4B59-BF2A-7E930CD62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FC28E6-CD0A-473A-9353-8AAFAE0DD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1F9517-E572-4866-B82C-10850497D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FDE9B42-022A-4E14-8B1D-FBCBA92C2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72098A-497B-4CF4-A39C-ECAF24167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97813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E34464-AB2C-46AA-917F-1DEA56B1D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6DB592-9BC4-4E3B-9122-52160B9D6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B17A88-47B8-4688-8E0D-9A0B84746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A80A3DD-CE10-4E15-8CFA-BDF4560F6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FE7511C-03B0-413C-94A9-5758AF3405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64CD937-A7A3-41FB-B8B5-2448AFEE8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49CFF85-F2D4-47A3-9E08-C5520F5C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3D0A572-DAC9-4B7C-A921-DE7BAF11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346883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4CDF8-5377-405F-BABA-F9BDA816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49FCAC2-7244-4944-8E01-640BAF383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FC0102F-2E53-4117-9C33-9CC5C0FC7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E6A85A2-26A8-42AA-B746-F1E0C21EC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500631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C7C419D-178B-4BFD-894D-A67479664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4B11EFB-864F-4365-B573-D7FDD98A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7A3057D-B36E-42BF-A437-79714E962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77157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7D9180-C7A7-4F88-ADF3-0014C00FA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09E38F-23D7-4B68-8BBB-DB334CF69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F8DE0F7-3F94-401A-B90E-E6115B9D4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BBB012-D1EB-4B7D-AE07-520997F2D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BD0BCC-0BD3-4672-9E8A-94DFABB36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D0CA65-30B4-421A-A758-4771C187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45241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0B9D0-A52E-4548-88C9-33FB9BAA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7C4CF56-F6E9-4F1D-8764-A7028408BF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V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5AD480-06A7-440F-B331-69333142A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E05C96-C843-47E9-BBC5-AFD5AE3AB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4B2D66-DF03-488F-A23B-FB2A8A74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16E2C8-353C-4D3F-978B-C2F0A3285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69885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D4773F6-2D53-42B0-9432-D9C7DA34C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0B2C3B0-4262-4AA4-A3FD-3D7D7EF30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V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D2E700-5127-487F-A51A-779C102679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464F-B2DC-4563-87EC-42D87324A8A7}" type="datetimeFigureOut">
              <a:rPr lang="es-VE" smtClean="0"/>
              <a:t>27/2/2025</a:t>
            </a:fld>
            <a:endParaRPr lang="es-V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C4495C-1C13-49E0-8CF6-B974963F6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6608CA-C4A1-45A3-9C33-706170292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10FBB-F1A1-4EDE-9848-67E007304814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4752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upo 84">
            <a:extLst>
              <a:ext uri="{FF2B5EF4-FFF2-40B4-BE49-F238E27FC236}">
                <a16:creationId xmlns:a16="http://schemas.microsoft.com/office/drawing/2014/main" id="{505DF6D2-9E03-436F-8EC7-FA642C8FB3FE}"/>
              </a:ext>
            </a:extLst>
          </p:cNvPr>
          <p:cNvGrpSpPr/>
          <p:nvPr/>
        </p:nvGrpSpPr>
        <p:grpSpPr>
          <a:xfrm>
            <a:off x="1600048" y="246580"/>
            <a:ext cx="9317659" cy="6903995"/>
            <a:chOff x="1566182" y="246580"/>
            <a:chExt cx="9317659" cy="6903995"/>
          </a:xfrm>
        </p:grpSpPr>
        <p:grpSp>
          <p:nvGrpSpPr>
            <p:cNvPr id="76" name="Grupo 75">
              <a:extLst>
                <a:ext uri="{FF2B5EF4-FFF2-40B4-BE49-F238E27FC236}">
                  <a16:creationId xmlns:a16="http://schemas.microsoft.com/office/drawing/2014/main" id="{CD1CC1A8-3AB8-46BA-B7E4-15AF63752D1F}"/>
                </a:ext>
              </a:extLst>
            </p:cNvPr>
            <p:cNvGrpSpPr/>
            <p:nvPr/>
          </p:nvGrpSpPr>
          <p:grpSpPr>
            <a:xfrm>
              <a:off x="2120958" y="246580"/>
              <a:ext cx="8459057" cy="6364839"/>
              <a:chOff x="1249421" y="14288"/>
              <a:chExt cx="8459057" cy="6636301"/>
            </a:xfrm>
          </p:grpSpPr>
          <p:pic>
            <p:nvPicPr>
              <p:cNvPr id="1026" name="Picture 2" descr="el signo vectorial del símbolo del grupo está aislado en un fondo blanco.  color de icono de grupo editable. 9687203 Vector en Vecteezy">
                <a:extLst>
                  <a:ext uri="{FF2B5EF4-FFF2-40B4-BE49-F238E27FC236}">
                    <a16:creationId xmlns:a16="http://schemas.microsoft.com/office/drawing/2014/main" id="{66690444-BE97-4EFA-9A18-F5DA1FA866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10187" y="14288"/>
                <a:ext cx="1571625" cy="1571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4" name="Grupo 73">
                <a:extLst>
                  <a:ext uri="{FF2B5EF4-FFF2-40B4-BE49-F238E27FC236}">
                    <a16:creationId xmlns:a16="http://schemas.microsoft.com/office/drawing/2014/main" id="{B93B2DD9-733D-46C5-ADAB-90B484BF26E4}"/>
                  </a:ext>
                </a:extLst>
              </p:cNvPr>
              <p:cNvGrpSpPr/>
              <p:nvPr/>
            </p:nvGrpSpPr>
            <p:grpSpPr>
              <a:xfrm>
                <a:off x="1249421" y="1020007"/>
                <a:ext cx="8459057" cy="5630582"/>
                <a:chOff x="1220845" y="1020007"/>
                <a:chExt cx="8459057" cy="5630582"/>
              </a:xfrm>
            </p:grpSpPr>
            <p:sp>
              <p:nvSpPr>
                <p:cNvPr id="35" name="CuadroTexto 34">
                  <a:extLst>
                    <a:ext uri="{FF2B5EF4-FFF2-40B4-BE49-F238E27FC236}">
                      <a16:creationId xmlns:a16="http://schemas.microsoft.com/office/drawing/2014/main" id="{CDCDDCC7-9370-490D-A2F6-DECA1E1D7021}"/>
                    </a:ext>
                  </a:extLst>
                </p:cNvPr>
                <p:cNvSpPr txBox="1"/>
                <p:nvPr/>
              </p:nvSpPr>
              <p:spPr>
                <a:xfrm>
                  <a:off x="3049188" y="1020007"/>
                  <a:ext cx="6093618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bg2">
                          <a:lumMod val="25000"/>
                        </a:schemeClr>
                      </a:solidFill>
                    </a:rPr>
                    <a:t>Asamblea de Accionistas</a:t>
                  </a:r>
                  <a:endParaRPr lang="es-VE" sz="1400" b="1" dirty="0">
                    <a:solidFill>
                      <a:schemeClr val="bg2">
                        <a:lumMod val="25000"/>
                      </a:schemeClr>
                    </a:solidFill>
                  </a:endParaRPr>
                </a:p>
              </p:txBody>
            </p:sp>
            <p:sp>
              <p:nvSpPr>
                <p:cNvPr id="37" name="CuadroTexto 36">
                  <a:extLst>
                    <a:ext uri="{FF2B5EF4-FFF2-40B4-BE49-F238E27FC236}">
                      <a16:creationId xmlns:a16="http://schemas.microsoft.com/office/drawing/2014/main" id="{431EAD7B-8BC6-465C-AE8A-AC7950127598}"/>
                    </a:ext>
                  </a:extLst>
                </p:cNvPr>
                <p:cNvSpPr txBox="1"/>
                <p:nvPr/>
              </p:nvSpPr>
              <p:spPr>
                <a:xfrm>
                  <a:off x="5115528" y="2070614"/>
                  <a:ext cx="1960937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bg2">
                          <a:lumMod val="25000"/>
                        </a:schemeClr>
                      </a:solidFill>
                    </a:rPr>
                    <a:t>Junta Directiva</a:t>
                  </a:r>
                  <a:endParaRPr lang="es-VE" sz="1400" b="1" dirty="0">
                    <a:solidFill>
                      <a:schemeClr val="bg2">
                        <a:lumMod val="25000"/>
                      </a:schemeClr>
                    </a:solidFill>
                  </a:endParaRPr>
                </a:p>
              </p:txBody>
            </p:sp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FAAF1130-220C-4D00-82FA-A0A2703FC655}"/>
                    </a:ext>
                  </a:extLst>
                </p:cNvPr>
                <p:cNvSpPr txBox="1"/>
                <p:nvPr/>
              </p:nvSpPr>
              <p:spPr>
                <a:xfrm>
                  <a:off x="5342260" y="2893456"/>
                  <a:ext cx="1507472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bg2">
                          <a:lumMod val="25000"/>
                        </a:schemeClr>
                      </a:solidFill>
                    </a:rPr>
                    <a:t>Presidencia</a:t>
                  </a:r>
                  <a:endParaRPr lang="es-VE" sz="1400" b="1" dirty="0">
                    <a:solidFill>
                      <a:schemeClr val="bg2">
                        <a:lumMod val="25000"/>
                      </a:schemeClr>
                    </a:solidFill>
                  </a:endParaRPr>
                </a:p>
              </p:txBody>
            </p:sp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2E6768DF-1010-47F3-8477-87B2DF92DDCA}"/>
                    </a:ext>
                  </a:extLst>
                </p:cNvPr>
                <p:cNvSpPr txBox="1"/>
                <p:nvPr/>
              </p:nvSpPr>
              <p:spPr>
                <a:xfrm>
                  <a:off x="3319228" y="3588070"/>
                  <a:ext cx="2471325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Gestión Humana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3" name="CuadroTexto 42">
                  <a:extLst>
                    <a:ext uri="{FF2B5EF4-FFF2-40B4-BE49-F238E27FC236}">
                      <a16:creationId xmlns:a16="http://schemas.microsoft.com/office/drawing/2014/main" id="{030C89C6-E971-4C96-B4A2-144DB263C6A0}"/>
                    </a:ext>
                  </a:extLst>
                </p:cNvPr>
                <p:cNvSpPr txBox="1"/>
                <p:nvPr/>
              </p:nvSpPr>
              <p:spPr>
                <a:xfrm>
                  <a:off x="1300158" y="4027644"/>
                  <a:ext cx="263362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Consultoría Jurídica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5" name="CuadroTexto 44">
                  <a:extLst>
                    <a:ext uri="{FF2B5EF4-FFF2-40B4-BE49-F238E27FC236}">
                      <a16:creationId xmlns:a16="http://schemas.microsoft.com/office/drawing/2014/main" id="{1E8F5E71-E624-40BE-BCE3-33ED3A18B3B0}"/>
                    </a:ext>
                  </a:extLst>
                </p:cNvPr>
                <p:cNvSpPr txBox="1"/>
                <p:nvPr/>
              </p:nvSpPr>
              <p:spPr>
                <a:xfrm>
                  <a:off x="3013786" y="4567237"/>
                  <a:ext cx="308221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Planificación y Presupuesto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7" name="CuadroTexto 46">
                  <a:extLst>
                    <a:ext uri="{FF2B5EF4-FFF2-40B4-BE49-F238E27FC236}">
                      <a16:creationId xmlns:a16="http://schemas.microsoft.com/office/drawing/2014/main" id="{2ED7387E-A6F5-4393-998E-F29C04347457}"/>
                    </a:ext>
                  </a:extLst>
                </p:cNvPr>
                <p:cNvSpPr txBox="1"/>
                <p:nvPr/>
              </p:nvSpPr>
              <p:spPr>
                <a:xfrm>
                  <a:off x="1409526" y="4989071"/>
                  <a:ext cx="241489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Auditoría Interna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9" name="CuadroTexto 48">
                  <a:extLst>
                    <a:ext uri="{FF2B5EF4-FFF2-40B4-BE49-F238E27FC236}">
                      <a16:creationId xmlns:a16="http://schemas.microsoft.com/office/drawing/2014/main" id="{D6760ED6-7B45-4C43-84E9-E2976DD2D044}"/>
                    </a:ext>
                  </a:extLst>
                </p:cNvPr>
                <p:cNvSpPr txBox="1"/>
                <p:nvPr/>
              </p:nvSpPr>
              <p:spPr>
                <a:xfrm>
                  <a:off x="3155420" y="5408708"/>
                  <a:ext cx="2799778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Gestión Administrativa</a:t>
                  </a:r>
                  <a:endParaRPr lang="es-VE" sz="1400" dirty="0"/>
                </a:p>
              </p:txBody>
            </p:sp>
            <p:sp>
              <p:nvSpPr>
                <p:cNvPr id="51" name="CuadroTexto 50">
                  <a:extLst>
                    <a:ext uri="{FF2B5EF4-FFF2-40B4-BE49-F238E27FC236}">
                      <a16:creationId xmlns:a16="http://schemas.microsoft.com/office/drawing/2014/main" id="{2E10CA54-CB4B-4EAE-B602-00991ADC5757}"/>
                    </a:ext>
                  </a:extLst>
                </p:cNvPr>
                <p:cNvSpPr txBox="1"/>
                <p:nvPr/>
              </p:nvSpPr>
              <p:spPr>
                <a:xfrm>
                  <a:off x="2303543" y="6342812"/>
                  <a:ext cx="4650581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Tecnología y Comunicación de la Información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53" name="CuadroTexto 52">
                  <a:extLst>
                    <a:ext uri="{FF2B5EF4-FFF2-40B4-BE49-F238E27FC236}">
                      <a16:creationId xmlns:a16="http://schemas.microsoft.com/office/drawing/2014/main" id="{44F52A1D-554C-4419-8D32-A92EF39EE188}"/>
                    </a:ext>
                  </a:extLst>
                </p:cNvPr>
                <p:cNvSpPr txBox="1"/>
                <p:nvPr/>
              </p:nvSpPr>
              <p:spPr>
                <a:xfrm>
                  <a:off x="1220845" y="5934786"/>
                  <a:ext cx="283964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rgbClr val="C00000"/>
                      </a:solidFill>
                    </a:rPr>
                    <a:t>Oficina de Gestión Comunicacional</a:t>
                  </a:r>
                  <a:endParaRPr lang="es-VE" sz="1400" b="1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57" name="CuadroTexto 56">
                  <a:extLst>
                    <a:ext uri="{FF2B5EF4-FFF2-40B4-BE49-F238E27FC236}">
                      <a16:creationId xmlns:a16="http://schemas.microsoft.com/office/drawing/2014/main" id="{29C48A30-EA3B-4639-926F-300F413F8473}"/>
                    </a:ext>
                  </a:extLst>
                </p:cNvPr>
                <p:cNvSpPr txBox="1"/>
                <p:nvPr/>
              </p:nvSpPr>
              <p:spPr>
                <a:xfrm>
                  <a:off x="6954124" y="4078307"/>
                  <a:ext cx="2240442" cy="31420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Gerencia de Operaciones</a:t>
                  </a:r>
                  <a:endParaRPr lang="es-VE" sz="1400" b="1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9" name="CuadroTexto 58">
                  <a:extLst>
                    <a:ext uri="{FF2B5EF4-FFF2-40B4-BE49-F238E27FC236}">
                      <a16:creationId xmlns:a16="http://schemas.microsoft.com/office/drawing/2014/main" id="{C6524855-8998-4713-A8CD-EA802294178C}"/>
                    </a:ext>
                  </a:extLst>
                </p:cNvPr>
                <p:cNvSpPr txBox="1"/>
                <p:nvPr/>
              </p:nvSpPr>
              <p:spPr>
                <a:xfrm>
                  <a:off x="6468787" y="4969727"/>
                  <a:ext cx="3211115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Gerencia de Comercialización</a:t>
                  </a:r>
                  <a:endParaRPr lang="es-VE" sz="1400" b="1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1" name="CuadroTexto 60">
                  <a:extLst>
                    <a:ext uri="{FF2B5EF4-FFF2-40B4-BE49-F238E27FC236}">
                      <a16:creationId xmlns:a16="http://schemas.microsoft.com/office/drawing/2014/main" id="{ADC62A29-61F8-4C8A-8739-22E08D9D2993}"/>
                    </a:ext>
                  </a:extLst>
                </p:cNvPr>
                <p:cNvSpPr txBox="1"/>
                <p:nvPr/>
              </p:nvSpPr>
              <p:spPr>
                <a:xfrm>
                  <a:off x="7300719" y="5980207"/>
                  <a:ext cx="1553765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ES" sz="1400" b="1" dirty="0">
                      <a:solidFill>
                        <a:schemeClr val="accent4">
                          <a:lumMod val="50000"/>
                        </a:schemeClr>
                      </a:solidFill>
                    </a:rPr>
                    <a:t>Sucursales</a:t>
                  </a:r>
                  <a:endParaRPr lang="es-VE" sz="1400" b="1" dirty="0">
                    <a:solidFill>
                      <a:schemeClr val="accent4">
                        <a:lumMod val="50000"/>
                      </a:schemeClr>
                    </a:solidFill>
                  </a:endParaRPr>
                </a:p>
              </p:txBody>
            </p:sp>
            <p:cxnSp>
              <p:nvCxnSpPr>
                <p:cNvPr id="52" name="Conector recto de flecha 51">
                  <a:extLst>
                    <a:ext uri="{FF2B5EF4-FFF2-40B4-BE49-F238E27FC236}">
                      <a16:creationId xmlns:a16="http://schemas.microsoft.com/office/drawing/2014/main" id="{25977F53-A192-49CB-8A1F-8D832FA9AF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95995" y="1299208"/>
                  <a:ext cx="2" cy="14382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Conector recto de flecha 63">
                  <a:extLst>
                    <a:ext uri="{FF2B5EF4-FFF2-40B4-BE49-F238E27FC236}">
                      <a16:creationId xmlns:a16="http://schemas.microsoft.com/office/drawing/2014/main" id="{65BBACA8-0C25-4737-8539-B5B9F9A0E0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76939" y="2294588"/>
                  <a:ext cx="2" cy="14382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Conector recto 59">
                  <a:extLst>
                    <a:ext uri="{FF2B5EF4-FFF2-40B4-BE49-F238E27FC236}">
                      <a16:creationId xmlns:a16="http://schemas.microsoft.com/office/drawing/2014/main" id="{66CAFE18-9D13-4114-BAE6-5DCC91EEA42C}"/>
                    </a:ext>
                  </a:extLst>
                </p:cNvPr>
                <p:cNvCxnSpPr>
                  <a:cxnSpLocks/>
                  <a:stCxn id="39" idx="2"/>
                </p:cNvCxnSpPr>
                <p:nvPr/>
              </p:nvCxnSpPr>
              <p:spPr>
                <a:xfrm>
                  <a:off x="6095996" y="3201233"/>
                  <a:ext cx="21182" cy="288744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Conector recto de flecha 64">
                  <a:extLst>
                    <a:ext uri="{FF2B5EF4-FFF2-40B4-BE49-F238E27FC236}">
                      <a16:creationId xmlns:a16="http://schemas.microsoft.com/office/drawing/2014/main" id="{91B5D05A-3157-4AA0-B2A7-D3F2DE5847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57738" y="6088674"/>
                  <a:ext cx="1359441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Conector recto de flecha 74">
                  <a:extLst>
                    <a:ext uri="{FF2B5EF4-FFF2-40B4-BE49-F238E27FC236}">
                      <a16:creationId xmlns:a16="http://schemas.microsoft.com/office/drawing/2014/main" id="{F0378795-CF57-4996-9EDF-0F2499B67A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786063" y="5688620"/>
                  <a:ext cx="3331115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Conector recto de flecha 79">
                  <a:extLst>
                    <a:ext uri="{FF2B5EF4-FFF2-40B4-BE49-F238E27FC236}">
                      <a16:creationId xmlns:a16="http://schemas.microsoft.com/office/drawing/2014/main" id="{0C1B947C-870A-4E58-AF2F-741C254FC0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36554" y="5231421"/>
                  <a:ext cx="1359441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Conector recto de flecha 80">
                  <a:extLst>
                    <a:ext uri="{FF2B5EF4-FFF2-40B4-BE49-F238E27FC236}">
                      <a16:creationId xmlns:a16="http://schemas.microsoft.com/office/drawing/2014/main" id="{3C092FF5-DC21-4732-95A0-E8A17B4FF0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31786" y="4289995"/>
                  <a:ext cx="1359441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Conector recto de flecha 81">
                  <a:extLst>
                    <a:ext uri="{FF2B5EF4-FFF2-40B4-BE49-F238E27FC236}">
                      <a16:creationId xmlns:a16="http://schemas.microsoft.com/office/drawing/2014/main" id="{5E06A0E1-8EDD-44C4-BC46-4732178C92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36553" y="3429000"/>
                  <a:ext cx="1359441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Conector recto de flecha 82">
                  <a:extLst>
                    <a:ext uri="{FF2B5EF4-FFF2-40B4-BE49-F238E27FC236}">
                      <a16:creationId xmlns:a16="http://schemas.microsoft.com/office/drawing/2014/main" id="{B3747681-83C8-48EA-84F1-2440BD1ABA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760112" y="3886200"/>
                  <a:ext cx="3331115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Conector recto de flecha 83">
                  <a:extLst>
                    <a:ext uri="{FF2B5EF4-FFF2-40B4-BE49-F238E27FC236}">
                      <a16:creationId xmlns:a16="http://schemas.microsoft.com/office/drawing/2014/main" id="{9C6A80CC-87FA-4FBA-AB8E-78CFFC20F3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786063" y="4819648"/>
                  <a:ext cx="3331115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Conector recto de flecha 72">
                  <a:extLst>
                    <a:ext uri="{FF2B5EF4-FFF2-40B4-BE49-F238E27FC236}">
                      <a16:creationId xmlns:a16="http://schemas.microsoft.com/office/drawing/2014/main" id="{A8480930-0713-496E-9A50-EEBBFF75B495}"/>
                    </a:ext>
                  </a:extLst>
                </p:cNvPr>
                <p:cNvCxnSpPr/>
                <p:nvPr/>
              </p:nvCxnSpPr>
              <p:spPr>
                <a:xfrm>
                  <a:off x="6091227" y="3886200"/>
                  <a:ext cx="1652598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Conector recto de flecha 86">
                  <a:extLst>
                    <a:ext uri="{FF2B5EF4-FFF2-40B4-BE49-F238E27FC236}">
                      <a16:creationId xmlns:a16="http://schemas.microsoft.com/office/drawing/2014/main" id="{30AD65AF-053D-4C52-8DD2-1108FDF01E6E}"/>
                    </a:ext>
                  </a:extLst>
                </p:cNvPr>
                <p:cNvCxnSpPr/>
                <p:nvPr/>
              </p:nvCxnSpPr>
              <p:spPr>
                <a:xfrm>
                  <a:off x="6127825" y="4814885"/>
                  <a:ext cx="1652598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Conector recto de flecha 87">
                  <a:extLst>
                    <a:ext uri="{FF2B5EF4-FFF2-40B4-BE49-F238E27FC236}">
                      <a16:creationId xmlns:a16="http://schemas.microsoft.com/office/drawing/2014/main" id="{FB3F6E38-C0E3-4919-B9AE-A81C7CCC5DDD}"/>
                    </a:ext>
                  </a:extLst>
                </p:cNvPr>
                <p:cNvCxnSpPr/>
                <p:nvPr/>
              </p:nvCxnSpPr>
              <p:spPr>
                <a:xfrm>
                  <a:off x="6091227" y="5683857"/>
                  <a:ext cx="1652598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7" name="Cerrar llave 76">
              <a:extLst>
                <a:ext uri="{FF2B5EF4-FFF2-40B4-BE49-F238E27FC236}">
                  <a16:creationId xmlns:a16="http://schemas.microsoft.com/office/drawing/2014/main" id="{0EBCD3D3-38D9-4577-8FB8-2F09E6F2F73E}"/>
                </a:ext>
              </a:extLst>
            </p:cNvPr>
            <p:cNvSpPr/>
            <p:nvPr/>
          </p:nvSpPr>
          <p:spPr>
            <a:xfrm>
              <a:off x="8071756" y="672166"/>
              <a:ext cx="258151" cy="2594447"/>
            </a:xfrm>
            <a:prstGeom prst="rightBrace">
              <a:avLst>
                <a:gd name="adj1" fmla="val 8333"/>
                <a:gd name="adj2" fmla="val 48944"/>
              </a:avLst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VE"/>
            </a:p>
          </p:txBody>
        </p:sp>
        <p:sp>
          <p:nvSpPr>
            <p:cNvPr id="79" name="Cerrar llave 78">
              <a:extLst>
                <a:ext uri="{FF2B5EF4-FFF2-40B4-BE49-F238E27FC236}">
                  <a16:creationId xmlns:a16="http://schemas.microsoft.com/office/drawing/2014/main" id="{62CE6B18-7964-413D-BC62-3183421F487F}"/>
                </a:ext>
              </a:extLst>
            </p:cNvPr>
            <p:cNvSpPr/>
            <p:nvPr/>
          </p:nvSpPr>
          <p:spPr>
            <a:xfrm rot="10800000">
              <a:off x="1947213" y="3083111"/>
              <a:ext cx="218025" cy="3539689"/>
            </a:xfrm>
            <a:prstGeom prst="rightBrac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VE"/>
            </a:p>
          </p:txBody>
        </p:sp>
        <p:sp>
          <p:nvSpPr>
            <p:cNvPr id="93" name="Cerrar llave 92">
              <a:extLst>
                <a:ext uri="{FF2B5EF4-FFF2-40B4-BE49-F238E27FC236}">
                  <a16:creationId xmlns:a16="http://schemas.microsoft.com/office/drawing/2014/main" id="{F71F0621-E9B1-4D4B-8EA9-785BFFEEEFBB}"/>
                </a:ext>
              </a:extLst>
            </p:cNvPr>
            <p:cNvSpPr/>
            <p:nvPr/>
          </p:nvSpPr>
          <p:spPr>
            <a:xfrm>
              <a:off x="10109544" y="3521611"/>
              <a:ext cx="309178" cy="1758557"/>
            </a:xfrm>
            <a:prstGeom prst="rightBrace">
              <a:avLst>
                <a:gd name="adj1" fmla="val 8333"/>
                <a:gd name="adj2" fmla="val 48944"/>
              </a:avLst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VE"/>
            </a:p>
          </p:txBody>
        </p:sp>
        <p:sp>
          <p:nvSpPr>
            <p:cNvPr id="94" name="Cerrar llave 93">
              <a:extLst>
                <a:ext uri="{FF2B5EF4-FFF2-40B4-BE49-F238E27FC236}">
                  <a16:creationId xmlns:a16="http://schemas.microsoft.com/office/drawing/2014/main" id="{B2AD2E34-1D9E-4C2B-9D50-143D5B8E61A6}"/>
                </a:ext>
              </a:extLst>
            </p:cNvPr>
            <p:cNvSpPr/>
            <p:nvPr/>
          </p:nvSpPr>
          <p:spPr>
            <a:xfrm>
              <a:off x="10126380" y="5420338"/>
              <a:ext cx="236813" cy="805209"/>
            </a:xfrm>
            <a:prstGeom prst="rightBrace">
              <a:avLst>
                <a:gd name="adj1" fmla="val 8333"/>
                <a:gd name="adj2" fmla="val 48944"/>
              </a:avLst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VE"/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1D498812-CC15-437A-9CAC-2F786BE1758B}"/>
                </a:ext>
              </a:extLst>
            </p:cNvPr>
            <p:cNvSpPr txBox="1"/>
            <p:nvPr/>
          </p:nvSpPr>
          <p:spPr>
            <a:xfrm rot="5400000">
              <a:off x="7734737" y="1909585"/>
              <a:ext cx="1580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b="1" dirty="0">
                  <a:solidFill>
                    <a:schemeClr val="bg2">
                      <a:lumMod val="25000"/>
                    </a:schemeClr>
                  </a:solidFill>
                </a:rPr>
                <a:t>Nivel Estratégico</a:t>
              </a:r>
              <a:endParaRPr lang="es-VE" sz="14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96" name="Rectángulo: esquinas redondeadas 95">
              <a:extLst>
                <a:ext uri="{FF2B5EF4-FFF2-40B4-BE49-F238E27FC236}">
                  <a16:creationId xmlns:a16="http://schemas.microsoft.com/office/drawing/2014/main" id="{BFF02674-6DA4-423C-B300-1C344648C4C5}"/>
                </a:ext>
              </a:extLst>
            </p:cNvPr>
            <p:cNvSpPr/>
            <p:nvPr/>
          </p:nvSpPr>
          <p:spPr>
            <a:xfrm rot="5400000">
              <a:off x="9650408" y="4186905"/>
              <a:ext cx="2065866" cy="40100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chemeClr val="accent1">
                      <a:lumMod val="75000"/>
                    </a:schemeClr>
                  </a:solidFill>
                </a:rPr>
                <a:t>Nivel Sustantivo</a:t>
              </a:r>
              <a:endParaRPr lang="es-VE" sz="1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97" name="Rectángulo: esquinas redondeadas 96">
              <a:extLst>
                <a:ext uri="{FF2B5EF4-FFF2-40B4-BE49-F238E27FC236}">
                  <a16:creationId xmlns:a16="http://schemas.microsoft.com/office/drawing/2014/main" id="{B940F6FB-212C-4941-B540-A86152EF0CA0}"/>
                </a:ext>
              </a:extLst>
            </p:cNvPr>
            <p:cNvSpPr/>
            <p:nvPr/>
          </p:nvSpPr>
          <p:spPr>
            <a:xfrm rot="16200000">
              <a:off x="747208" y="4653816"/>
              <a:ext cx="2013655" cy="37570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b="1" dirty="0">
                  <a:solidFill>
                    <a:srgbClr val="C00000"/>
                  </a:solidFill>
                </a:rPr>
                <a:t>Nivel Apoyo</a:t>
              </a:r>
              <a:endParaRPr lang="es-VE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1D921605-BCB2-4E72-B58C-033FFCB8FE51}"/>
                </a:ext>
              </a:extLst>
            </p:cNvPr>
            <p:cNvSpPr txBox="1"/>
            <p:nvPr/>
          </p:nvSpPr>
          <p:spPr>
            <a:xfrm rot="5400000">
              <a:off x="9582573" y="5918601"/>
              <a:ext cx="21561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b="1" dirty="0">
                  <a:solidFill>
                    <a:srgbClr val="D6A300"/>
                  </a:solidFill>
                </a:rPr>
                <a:t>Nivel Desconcentrado</a:t>
              </a:r>
              <a:endParaRPr lang="es-VE" sz="1400" b="1" dirty="0">
                <a:solidFill>
                  <a:srgbClr val="D6A300"/>
                </a:solidFill>
              </a:endParaRPr>
            </a:p>
          </p:txBody>
        </p:sp>
      </p:grpSp>
      <p:pic>
        <p:nvPicPr>
          <p:cNvPr id="100" name="Imagen 99">
            <a:extLst>
              <a:ext uri="{FF2B5EF4-FFF2-40B4-BE49-F238E27FC236}">
                <a16:creationId xmlns:a16="http://schemas.microsoft.com/office/drawing/2014/main" id="{FEA3492B-2602-4051-B6EA-81E25B7E7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22" y="876670"/>
            <a:ext cx="1642078" cy="134212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0D363DD-15E8-4426-94DF-FA6F9E72C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627" y="2644612"/>
            <a:ext cx="364755" cy="43724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0EF95A-B22E-4F96-B60E-CD0C43A148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497" y="2770309"/>
            <a:ext cx="309292" cy="33626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51AD466-B327-470C-945B-FDF56C7B3F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04" y="3009287"/>
            <a:ext cx="660435" cy="66043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81DA689-F59F-4191-9D35-D13B7015CF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272" y="3488918"/>
            <a:ext cx="668120" cy="66812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F2DDF72-8AF3-4A6D-A159-BD1B4D9530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668" y="3483924"/>
            <a:ext cx="660435" cy="66043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F1F96F9A-B633-401D-AEFB-DF440B7659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743" y="4014861"/>
            <a:ext cx="586500" cy="58650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EDD00FEC-52AD-45F3-9914-0FE10086E6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488" y="4451460"/>
            <a:ext cx="590597" cy="59059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8AA75DC-9A24-476C-97F5-37541EA9EEF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381" y="4411823"/>
            <a:ext cx="649011" cy="649011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409AEA67-AA90-4D70-9004-F7216645FA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91" y="5837550"/>
            <a:ext cx="433361" cy="46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115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54</Words>
  <Application>Microsoft Office PowerPoint</Application>
  <PresentationFormat>Panorámica</PresentationFormat>
  <Paragraphs>17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Domicilio</dc:creator>
  <cp:lastModifiedBy>Miguel Angel</cp:lastModifiedBy>
  <cp:revision>5</cp:revision>
  <dcterms:created xsi:type="dcterms:W3CDTF">2025-02-27T14:40:19Z</dcterms:created>
  <dcterms:modified xsi:type="dcterms:W3CDTF">2025-02-27T16:04:32Z</dcterms:modified>
</cp:coreProperties>
</file>

<file path=docProps/thumbnail.jpeg>
</file>